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2" r:id="rId3"/>
    <p:sldId id="260" r:id="rId4"/>
    <p:sldId id="261" r:id="rId5"/>
    <p:sldId id="263" r:id="rId6"/>
    <p:sldId id="266" r:id="rId7"/>
    <p:sldId id="267" r:id="rId8"/>
    <p:sldId id="284" r:id="rId9"/>
    <p:sldId id="278" r:id="rId10"/>
    <p:sldId id="286" r:id="rId11"/>
    <p:sldId id="276" r:id="rId12"/>
    <p:sldId id="287" r:id="rId13"/>
    <p:sldId id="288" r:id="rId14"/>
  </p:sldIdLst>
  <p:sldSz cx="9144000" cy="6858000" type="screen4x3"/>
  <p:notesSz cx="6735763" cy="9866313"/>
  <p:embeddedFontLst>
    <p:embeddedFont>
      <p:font typeface="Libre Baskerville" panose="02000000000000000000" pitchFamily="2" charset="0"/>
      <p:regular r:id="rId16"/>
      <p:bold r:id="rId17"/>
      <p: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6" roundtripDataSignature="AMtx7mjqA0hQclvasl5dDXLTg6Y99rN29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9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19413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50" tIns="45375" rIns="90750" bIns="453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14763" y="0"/>
            <a:ext cx="2919412" cy="49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50" tIns="45375" rIns="90750" bIns="4537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01700" y="739775"/>
            <a:ext cx="4932363" cy="36988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3100" y="4686300"/>
            <a:ext cx="5389563" cy="4440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50" tIns="45375" rIns="90750" bIns="45375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371013"/>
            <a:ext cx="2919413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50" tIns="45375" rIns="90750" bIns="4537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14763" y="9371013"/>
            <a:ext cx="2919412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50" tIns="45375" rIns="90750" bIns="453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 txBox="1">
            <a:spLocks noGrp="1"/>
          </p:cNvSpPr>
          <p:nvPr>
            <p:ph type="body" idx="1"/>
          </p:nvPr>
        </p:nvSpPr>
        <p:spPr>
          <a:xfrm>
            <a:off x="673100" y="4686300"/>
            <a:ext cx="5389563" cy="4440238"/>
          </a:xfrm>
          <a:prstGeom prst="rect">
            <a:avLst/>
          </a:prstGeom>
        </p:spPr>
        <p:txBody>
          <a:bodyPr spcFirstLastPara="1" wrap="square" lIns="90750" tIns="45375" rIns="90750" bIns="4537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1700" y="739775"/>
            <a:ext cx="4932363" cy="36988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Slide">
  <p:cSld name="14_Title Slid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5266344" y="4506924"/>
            <a:ext cx="376138" cy="3764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7" name="Google Shape;17;p4"/>
          <p:cNvSpPr/>
          <p:nvPr/>
        </p:nvSpPr>
        <p:spPr>
          <a:xfrm>
            <a:off x="6791733" y="2037377"/>
            <a:ext cx="365719" cy="366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9420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8" name="Google Shape;18;p4"/>
          <p:cNvSpPr/>
          <p:nvPr/>
        </p:nvSpPr>
        <p:spPr>
          <a:xfrm>
            <a:off x="6841746" y="4682129"/>
            <a:ext cx="690802" cy="6914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9" name="Google Shape;19;p4"/>
          <p:cNvSpPr/>
          <p:nvPr/>
        </p:nvSpPr>
        <p:spPr>
          <a:xfrm>
            <a:off x="5908175" y="652428"/>
            <a:ext cx="128158" cy="12827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4"/>
                  <a:pt x="16764" y="21600"/>
                  <a:pt x="10800" y="21600"/>
                </a:cubicBezTo>
                <a:cubicBezTo>
                  <a:pt x="4835" y="21600"/>
                  <a:pt x="0" y="16764"/>
                  <a:pt x="0" y="10800"/>
                </a:cubicBezTo>
                <a:cubicBezTo>
                  <a:pt x="0" y="4836"/>
                  <a:pt x="4835" y="0"/>
                  <a:pt x="10800" y="0"/>
                </a:cubicBezTo>
                <a:cubicBezTo>
                  <a:pt x="16764" y="0"/>
                  <a:pt x="21600" y="4836"/>
                  <a:pt x="21600" y="10800"/>
                </a:cubicBezTo>
              </a:path>
            </a:pathLst>
          </a:custGeom>
          <a:solidFill>
            <a:srgbClr val="7F7F7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0" name="Google Shape;20;p4"/>
          <p:cNvSpPr/>
          <p:nvPr/>
        </p:nvSpPr>
        <p:spPr>
          <a:xfrm>
            <a:off x="4016025" y="1728684"/>
            <a:ext cx="398018" cy="3983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D8D8D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5991529" y="1653596"/>
            <a:ext cx="690802" cy="6914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9420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2" name="Google Shape;22;p4"/>
          <p:cNvSpPr/>
          <p:nvPr/>
        </p:nvSpPr>
        <p:spPr>
          <a:xfrm>
            <a:off x="6675037" y="3138662"/>
            <a:ext cx="127116" cy="1272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1"/>
                </a:moveTo>
                <a:cubicBezTo>
                  <a:pt x="21600" y="16766"/>
                  <a:pt x="16764" y="21600"/>
                  <a:pt x="10801" y="21600"/>
                </a:cubicBezTo>
                <a:cubicBezTo>
                  <a:pt x="4836" y="21600"/>
                  <a:pt x="0" y="16766"/>
                  <a:pt x="0" y="10801"/>
                </a:cubicBezTo>
                <a:cubicBezTo>
                  <a:pt x="0" y="4836"/>
                  <a:pt x="4836" y="0"/>
                  <a:pt x="10801" y="0"/>
                </a:cubicBezTo>
                <a:cubicBezTo>
                  <a:pt x="16764" y="0"/>
                  <a:pt x="21600" y="4836"/>
                  <a:pt x="21600" y="10801"/>
                </a:cubicBezTo>
              </a:path>
            </a:pathLst>
          </a:custGeom>
          <a:solidFill>
            <a:srgbClr val="7F7F7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3882657" y="6092106"/>
            <a:ext cx="262567" cy="26280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7F7F7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5533079" y="3514099"/>
            <a:ext cx="229225" cy="22943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7F7F7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5" name="Google Shape;25;p4"/>
          <p:cNvSpPr/>
          <p:nvPr/>
        </p:nvSpPr>
        <p:spPr>
          <a:xfrm>
            <a:off x="6149903" y="5007508"/>
            <a:ext cx="128158" cy="12827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4"/>
                  <a:pt x="16764" y="21600"/>
                  <a:pt x="10800" y="21600"/>
                </a:cubicBezTo>
                <a:cubicBezTo>
                  <a:pt x="4835" y="21600"/>
                  <a:pt x="0" y="16764"/>
                  <a:pt x="0" y="10800"/>
                </a:cubicBezTo>
                <a:cubicBezTo>
                  <a:pt x="0" y="4836"/>
                  <a:pt x="4835" y="0"/>
                  <a:pt x="10800" y="0"/>
                </a:cubicBezTo>
                <a:cubicBezTo>
                  <a:pt x="16764" y="0"/>
                  <a:pt x="21600" y="4836"/>
                  <a:pt x="21600" y="10800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4441133" y="4882362"/>
            <a:ext cx="376138" cy="3764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9420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7" name="Google Shape;27;p4"/>
          <p:cNvSpPr/>
          <p:nvPr/>
        </p:nvSpPr>
        <p:spPr>
          <a:xfrm>
            <a:off x="5516408" y="6734523"/>
            <a:ext cx="363635" cy="1178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cubicBezTo>
                  <a:pt x="19768" y="8880"/>
                  <a:pt x="15623" y="0"/>
                  <a:pt x="10800" y="0"/>
                </a:cubicBezTo>
                <a:cubicBezTo>
                  <a:pt x="5977" y="0"/>
                  <a:pt x="1832" y="8880"/>
                  <a:pt x="0" y="21600"/>
                </a:cubicBezTo>
                <a:cubicBezTo>
                  <a:pt x="0" y="21600"/>
                  <a:pt x="21600" y="21600"/>
                  <a:pt x="21600" y="21600"/>
                </a:cubicBezTo>
                <a:close/>
                <a:moveTo>
                  <a:pt x="21600" y="21600"/>
                </a:moveTo>
              </a:path>
            </a:pathLst>
          </a:custGeom>
          <a:solidFill>
            <a:srgbClr val="9420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8" name="Google Shape;28;p4"/>
          <p:cNvSpPr/>
          <p:nvPr/>
        </p:nvSpPr>
        <p:spPr>
          <a:xfrm>
            <a:off x="8883934" y="5357917"/>
            <a:ext cx="266735" cy="366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215"/>
                </a:moveTo>
                <a:cubicBezTo>
                  <a:pt x="19561" y="440"/>
                  <a:pt x="17245" y="0"/>
                  <a:pt x="14788" y="0"/>
                </a:cubicBezTo>
                <a:cubicBezTo>
                  <a:pt x="6621" y="0"/>
                  <a:pt x="0" y="4835"/>
                  <a:pt x="0" y="10800"/>
                </a:cubicBezTo>
                <a:cubicBezTo>
                  <a:pt x="0" y="16765"/>
                  <a:pt x="6621" y="21600"/>
                  <a:pt x="14788" y="21600"/>
                </a:cubicBezTo>
                <a:cubicBezTo>
                  <a:pt x="17245" y="21600"/>
                  <a:pt x="19561" y="21160"/>
                  <a:pt x="21600" y="20385"/>
                </a:cubicBezTo>
                <a:cubicBezTo>
                  <a:pt x="21600" y="20385"/>
                  <a:pt x="21600" y="1215"/>
                  <a:pt x="21600" y="1215"/>
                </a:cubicBezTo>
                <a:close/>
                <a:moveTo>
                  <a:pt x="21600" y="1215"/>
                </a:moveTo>
              </a:path>
            </a:pathLst>
          </a:custGeom>
          <a:solidFill>
            <a:srgbClr val="9420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9" name="Google Shape;29;p4"/>
          <p:cNvSpPr/>
          <p:nvPr/>
        </p:nvSpPr>
        <p:spPr>
          <a:xfrm>
            <a:off x="5666446" y="1669"/>
            <a:ext cx="376138" cy="27427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76" y="0"/>
                </a:moveTo>
                <a:cubicBezTo>
                  <a:pt x="426" y="2023"/>
                  <a:pt x="0" y="4313"/>
                  <a:pt x="0" y="6740"/>
                </a:cubicBezTo>
                <a:cubicBezTo>
                  <a:pt x="0" y="14947"/>
                  <a:pt x="4835" y="21600"/>
                  <a:pt x="10800" y="21600"/>
                </a:cubicBezTo>
                <a:cubicBezTo>
                  <a:pt x="16765" y="21600"/>
                  <a:pt x="21600" y="14947"/>
                  <a:pt x="21600" y="6740"/>
                </a:cubicBezTo>
                <a:cubicBezTo>
                  <a:pt x="21600" y="4313"/>
                  <a:pt x="21174" y="2023"/>
                  <a:pt x="20424" y="0"/>
                </a:cubicBezTo>
                <a:cubicBezTo>
                  <a:pt x="20424" y="0"/>
                  <a:pt x="1176" y="0"/>
                  <a:pt x="1176" y="0"/>
                </a:cubicBezTo>
                <a:close/>
                <a:moveTo>
                  <a:pt x="1176" y="0"/>
                </a:moveTo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0" name="Google Shape;30;p4"/>
          <p:cNvSpPr/>
          <p:nvPr/>
        </p:nvSpPr>
        <p:spPr>
          <a:xfrm>
            <a:off x="4999609" y="626"/>
            <a:ext cx="229225" cy="13661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4" y="0"/>
                </a:moveTo>
                <a:cubicBezTo>
                  <a:pt x="71" y="1100"/>
                  <a:pt x="0" y="2230"/>
                  <a:pt x="0" y="3390"/>
                </a:cubicBezTo>
                <a:cubicBezTo>
                  <a:pt x="0" y="13448"/>
                  <a:pt x="4835" y="21600"/>
                  <a:pt x="10800" y="21600"/>
                </a:cubicBezTo>
                <a:cubicBezTo>
                  <a:pt x="16765" y="21600"/>
                  <a:pt x="21600" y="13448"/>
                  <a:pt x="21600" y="3390"/>
                </a:cubicBezTo>
                <a:cubicBezTo>
                  <a:pt x="21600" y="2230"/>
                  <a:pt x="21529" y="1100"/>
                  <a:pt x="21406" y="0"/>
                </a:cubicBezTo>
                <a:cubicBezTo>
                  <a:pt x="21406" y="0"/>
                  <a:pt x="194" y="0"/>
                  <a:pt x="194" y="0"/>
                </a:cubicBezTo>
                <a:close/>
                <a:moveTo>
                  <a:pt x="194" y="0"/>
                </a:moveTo>
              </a:path>
            </a:pathLst>
          </a:custGeom>
          <a:solidFill>
            <a:srgbClr val="7F7F7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9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>
            <a:off x="886695" y="3240789"/>
            <a:ext cx="5859835" cy="1905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3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Baskerville"/>
              <a:buNone/>
              <a:defRPr sz="4400" b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1"/>
          </p:nvPr>
        </p:nvSpPr>
        <p:spPr>
          <a:xfrm>
            <a:off x="886694" y="5191221"/>
            <a:ext cx="5859835" cy="8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2"/>
          </p:nvPr>
        </p:nvSpPr>
        <p:spPr>
          <a:xfrm>
            <a:off x="7318687" y="467073"/>
            <a:ext cx="1116799" cy="726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6"/>
              <a:buNone/>
              <a:defRPr sz="656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L="914400" lvl="1" indent="-261937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525"/>
              <a:buChar char="•"/>
              <a:defRPr sz="525">
                <a:solidFill>
                  <a:schemeClr val="lt1"/>
                </a:solidFill>
              </a:defRPr>
            </a:lvl2pPr>
            <a:lvl3pPr marL="1371600" lvl="2" indent="-261937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525"/>
              <a:buChar char="•"/>
              <a:defRPr sz="525">
                <a:solidFill>
                  <a:schemeClr val="lt1"/>
                </a:solidFill>
              </a:defRPr>
            </a:lvl3pPr>
            <a:lvl4pPr marL="1828800" lvl="3" indent="-261937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525"/>
              <a:buChar char="•"/>
              <a:defRPr sz="525">
                <a:solidFill>
                  <a:schemeClr val="lt1"/>
                </a:solidFill>
              </a:defRPr>
            </a:lvl4pPr>
            <a:lvl5pPr marL="2286000" lvl="4" indent="-261937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lt1"/>
              </a:buClr>
              <a:buSzPts val="525"/>
              <a:buChar char="•"/>
              <a:defRPr sz="525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4" name="Google Shape;34;p4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45578" y="5983685"/>
            <a:ext cx="1325702" cy="1060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large text">
  <p:cSld name="2_Title and large text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ctrTitle"/>
          </p:nvPr>
        </p:nvSpPr>
        <p:spPr>
          <a:xfrm>
            <a:off x="707889" y="1105826"/>
            <a:ext cx="6740433" cy="104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5561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56"/>
              <a:buFont typeface="Libre Baskerville"/>
              <a:buNone/>
              <a:defRPr sz="2956">
                <a:solidFill>
                  <a:schemeClr val="accen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477249" y="2303582"/>
            <a:ext cx="8194876" cy="2915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0" i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L="914400" lvl="1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 b="0" i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L="1828800" lvl="3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L="2286000" lvl="4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  <a:defRPr sz="2000" b="0" i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L="2743200" lvl="5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705910" y="541647"/>
            <a:ext cx="972852" cy="495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>
                <a:schemeClr val="accent1"/>
              </a:buClr>
              <a:buSzPts val="591"/>
              <a:buNone/>
              <a:defRPr sz="591" cap="none">
                <a:solidFill>
                  <a:schemeClr val="accent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L="914400" lvl="1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/>
          <p:nvPr/>
        </p:nvSpPr>
        <p:spPr>
          <a:xfrm>
            <a:off x="7688163" y="518875"/>
            <a:ext cx="878585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ibre Baskerville"/>
              <a:buNone/>
            </a:pPr>
            <a:fld id="{00000000-1234-1234-1234-123412341234}" type="slidenum">
              <a:rPr lang="en-US" sz="1200">
                <a:solidFill>
                  <a:schemeClr val="accen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‹#›</a:t>
            </a:fld>
            <a:endParaRPr sz="1200">
              <a:solidFill>
                <a:schemeClr val="accen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0" name="Google Shape;40;p5"/>
          <p:cNvSpPr/>
          <p:nvPr/>
        </p:nvSpPr>
        <p:spPr>
          <a:xfrm>
            <a:off x="1739781" y="-141445"/>
            <a:ext cx="376138" cy="3764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D8D8D8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1" name="Google Shape;41;p5"/>
          <p:cNvSpPr/>
          <p:nvPr/>
        </p:nvSpPr>
        <p:spPr>
          <a:xfrm>
            <a:off x="8364467" y="92921"/>
            <a:ext cx="365719" cy="366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2" name="Google Shape;42;p5"/>
          <p:cNvSpPr/>
          <p:nvPr/>
        </p:nvSpPr>
        <p:spPr>
          <a:xfrm>
            <a:off x="6349813" y="477510"/>
            <a:ext cx="128158" cy="12827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4"/>
                  <a:pt x="16764" y="21600"/>
                  <a:pt x="10800" y="21600"/>
                </a:cubicBezTo>
                <a:cubicBezTo>
                  <a:pt x="4835" y="21600"/>
                  <a:pt x="0" y="16764"/>
                  <a:pt x="0" y="10800"/>
                </a:cubicBezTo>
                <a:cubicBezTo>
                  <a:pt x="0" y="4836"/>
                  <a:pt x="4835" y="0"/>
                  <a:pt x="10800" y="0"/>
                </a:cubicBezTo>
                <a:cubicBezTo>
                  <a:pt x="16764" y="0"/>
                  <a:pt x="21600" y="4836"/>
                  <a:pt x="21600" y="10800"/>
                </a:cubicBezTo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" name="Google Shape;43;p5"/>
          <p:cNvSpPr/>
          <p:nvPr/>
        </p:nvSpPr>
        <p:spPr>
          <a:xfrm>
            <a:off x="-77404" y="-122434"/>
            <a:ext cx="398018" cy="39838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" name="Google Shape;44;p5"/>
          <p:cNvSpPr/>
          <p:nvPr/>
        </p:nvSpPr>
        <p:spPr>
          <a:xfrm>
            <a:off x="6833993" y="46795"/>
            <a:ext cx="614330" cy="614891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5" name="Google Shape;45;p5"/>
          <p:cNvSpPr/>
          <p:nvPr/>
        </p:nvSpPr>
        <p:spPr>
          <a:xfrm>
            <a:off x="7934268" y="171421"/>
            <a:ext cx="127115" cy="12723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1"/>
                </a:moveTo>
                <a:cubicBezTo>
                  <a:pt x="21600" y="16766"/>
                  <a:pt x="16764" y="21600"/>
                  <a:pt x="10801" y="21600"/>
                </a:cubicBezTo>
                <a:cubicBezTo>
                  <a:pt x="4836" y="21600"/>
                  <a:pt x="0" y="16766"/>
                  <a:pt x="0" y="10801"/>
                </a:cubicBezTo>
                <a:cubicBezTo>
                  <a:pt x="0" y="4836"/>
                  <a:pt x="4836" y="0"/>
                  <a:pt x="10801" y="0"/>
                </a:cubicBezTo>
                <a:cubicBezTo>
                  <a:pt x="16764" y="0"/>
                  <a:pt x="21600" y="4836"/>
                  <a:pt x="21600" y="10801"/>
                </a:cubicBezTo>
              </a:path>
            </a:pathLst>
          </a:custGeom>
          <a:solidFill>
            <a:srgbClr val="9420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443344" y="238696"/>
            <a:ext cx="262567" cy="26280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9420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8688863" y="838863"/>
            <a:ext cx="229225" cy="22943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9420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6796189" y="129491"/>
            <a:ext cx="128158" cy="12827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4"/>
                  <a:pt x="16764" y="21600"/>
                  <a:pt x="10800" y="21600"/>
                </a:cubicBezTo>
                <a:cubicBezTo>
                  <a:pt x="4835" y="21600"/>
                  <a:pt x="0" y="16764"/>
                  <a:pt x="0" y="10800"/>
                </a:cubicBezTo>
                <a:cubicBezTo>
                  <a:pt x="0" y="4836"/>
                  <a:pt x="4835" y="0"/>
                  <a:pt x="10800" y="0"/>
                </a:cubicBezTo>
                <a:cubicBezTo>
                  <a:pt x="16764" y="0"/>
                  <a:pt x="21600" y="4836"/>
                  <a:pt x="21600" y="10800"/>
                </a:cubicBezTo>
              </a:path>
            </a:pathLst>
          </a:custGeom>
          <a:solidFill>
            <a:srgbClr val="9420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9" name="Google Shape;49;p5"/>
          <p:cNvSpPr/>
          <p:nvPr/>
        </p:nvSpPr>
        <p:spPr>
          <a:xfrm>
            <a:off x="7261271" y="370100"/>
            <a:ext cx="330793" cy="33109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0800"/>
                </a:move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</a:path>
            </a:pathLst>
          </a:custGeom>
          <a:solidFill>
            <a:srgbClr val="9420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0" name="Google Shape;50;p5"/>
          <p:cNvSpPr/>
          <p:nvPr/>
        </p:nvSpPr>
        <p:spPr>
          <a:xfrm>
            <a:off x="8901581" y="1269950"/>
            <a:ext cx="266735" cy="366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1215"/>
                </a:moveTo>
                <a:cubicBezTo>
                  <a:pt x="19561" y="440"/>
                  <a:pt x="17245" y="0"/>
                  <a:pt x="14788" y="0"/>
                </a:cubicBezTo>
                <a:cubicBezTo>
                  <a:pt x="6621" y="0"/>
                  <a:pt x="0" y="4835"/>
                  <a:pt x="0" y="10800"/>
                </a:cubicBezTo>
                <a:cubicBezTo>
                  <a:pt x="0" y="16765"/>
                  <a:pt x="6621" y="21600"/>
                  <a:pt x="14788" y="21600"/>
                </a:cubicBezTo>
                <a:cubicBezTo>
                  <a:pt x="17245" y="21600"/>
                  <a:pt x="19561" y="21160"/>
                  <a:pt x="21600" y="20385"/>
                </a:cubicBezTo>
                <a:cubicBezTo>
                  <a:pt x="21600" y="20385"/>
                  <a:pt x="21600" y="1215"/>
                  <a:pt x="21600" y="1215"/>
                </a:cubicBezTo>
                <a:close/>
                <a:moveTo>
                  <a:pt x="21600" y="1215"/>
                </a:moveTo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1" name="Google Shape;51;p5"/>
          <p:cNvSpPr/>
          <p:nvPr/>
        </p:nvSpPr>
        <p:spPr>
          <a:xfrm>
            <a:off x="6333659" y="-7017"/>
            <a:ext cx="376138" cy="274279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176" y="0"/>
                </a:moveTo>
                <a:cubicBezTo>
                  <a:pt x="426" y="2023"/>
                  <a:pt x="0" y="4313"/>
                  <a:pt x="0" y="6740"/>
                </a:cubicBezTo>
                <a:cubicBezTo>
                  <a:pt x="0" y="14947"/>
                  <a:pt x="4835" y="21600"/>
                  <a:pt x="10800" y="21600"/>
                </a:cubicBezTo>
                <a:cubicBezTo>
                  <a:pt x="16765" y="21600"/>
                  <a:pt x="21600" y="14947"/>
                  <a:pt x="21600" y="6740"/>
                </a:cubicBezTo>
                <a:cubicBezTo>
                  <a:pt x="21600" y="4313"/>
                  <a:pt x="21174" y="2023"/>
                  <a:pt x="20424" y="0"/>
                </a:cubicBezTo>
                <a:cubicBezTo>
                  <a:pt x="20424" y="0"/>
                  <a:pt x="1176" y="0"/>
                  <a:pt x="1176" y="0"/>
                </a:cubicBezTo>
                <a:close/>
                <a:moveTo>
                  <a:pt x="1176" y="0"/>
                </a:moveTo>
              </a:path>
            </a:pathLst>
          </a:custGeom>
          <a:solidFill>
            <a:srgbClr val="9420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5631410" y="-7127"/>
            <a:ext cx="229225" cy="136617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94" y="0"/>
                </a:moveTo>
                <a:cubicBezTo>
                  <a:pt x="71" y="1100"/>
                  <a:pt x="0" y="2230"/>
                  <a:pt x="0" y="3390"/>
                </a:cubicBezTo>
                <a:cubicBezTo>
                  <a:pt x="0" y="13448"/>
                  <a:pt x="4835" y="21600"/>
                  <a:pt x="10800" y="21600"/>
                </a:cubicBezTo>
                <a:cubicBezTo>
                  <a:pt x="16765" y="21600"/>
                  <a:pt x="21600" y="13448"/>
                  <a:pt x="21600" y="3390"/>
                </a:cubicBezTo>
                <a:cubicBezTo>
                  <a:pt x="21600" y="2230"/>
                  <a:pt x="21529" y="1100"/>
                  <a:pt x="21406" y="0"/>
                </a:cubicBezTo>
                <a:cubicBezTo>
                  <a:pt x="21406" y="0"/>
                  <a:pt x="194" y="0"/>
                  <a:pt x="194" y="0"/>
                </a:cubicBezTo>
                <a:close/>
                <a:moveTo>
                  <a:pt x="194" y="0"/>
                </a:moveTo>
              </a:path>
            </a:pathLst>
          </a:custGeom>
          <a:solidFill>
            <a:srgbClr val="7F7F7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13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96"/>
              <a:buFont typeface="Arial"/>
              <a:buNone/>
              <a:defRPr sz="4396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209" algn="l" rtl="0">
              <a:lnSpc>
                <a:spcPct val="90000"/>
              </a:lnSpc>
              <a:spcBef>
                <a:spcPts val="999"/>
              </a:spcBef>
              <a:spcAft>
                <a:spcPts val="0"/>
              </a:spcAft>
              <a:buClr>
                <a:schemeClr val="dk1"/>
              </a:buClr>
              <a:buSzPts val="2797"/>
              <a:buFont typeface="Arial"/>
              <a:buChar char="•"/>
              <a:defRPr sz="279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0809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2397"/>
              <a:buFont typeface="Arial"/>
              <a:buChar char="•"/>
              <a:defRPr sz="239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472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998"/>
              <a:buFont typeface="Arial"/>
              <a:buChar char="•"/>
              <a:defRPr sz="1998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772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798"/>
              <a:buFont typeface="Arial"/>
              <a:buChar char="•"/>
              <a:defRPr sz="1798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773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798"/>
              <a:buFont typeface="Arial"/>
              <a:buChar char="•"/>
              <a:defRPr sz="1798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773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798"/>
              <a:buFont typeface="Arial"/>
              <a:buChar char="•"/>
              <a:defRPr sz="1798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773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798"/>
              <a:buFont typeface="Arial"/>
              <a:buChar char="•"/>
              <a:defRPr sz="1798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772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798"/>
              <a:buFont typeface="Arial"/>
              <a:buChar char="•"/>
              <a:defRPr sz="1798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772" algn="l" rtl="0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ts val="1798"/>
              <a:buFont typeface="Arial"/>
              <a:buChar char="•"/>
              <a:defRPr sz="1798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99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99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199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199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199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199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199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199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199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199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199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"/>
          <p:cNvSpPr txBox="1">
            <a:spLocks noGrp="1"/>
          </p:cNvSpPr>
          <p:nvPr>
            <p:ph type="ctrTitle"/>
          </p:nvPr>
        </p:nvSpPr>
        <p:spPr>
          <a:xfrm>
            <a:off x="886695" y="3240789"/>
            <a:ext cx="5859835" cy="1905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3855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bre Baskerville"/>
              <a:buNone/>
            </a:pPr>
            <a:r>
              <a:rPr lang="en-US" sz="4000" dirty="0">
                <a:solidFill>
                  <a:schemeClr val="tx1"/>
                </a:solidFill>
              </a:rPr>
              <a:t>BCI </a:t>
            </a:r>
            <a:r>
              <a:rPr lang="en-US" altLang="zh-CN" sz="4000" dirty="0">
                <a:solidFill>
                  <a:schemeClr val="tx1"/>
                </a:solidFill>
              </a:rPr>
              <a:t>Final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altLang="zh-CN" sz="4000" dirty="0">
                <a:solidFill>
                  <a:schemeClr val="tx1"/>
                </a:solidFill>
              </a:rPr>
              <a:t>Project</a:t>
            </a:r>
            <a:endParaRPr sz="4000" dirty="0">
              <a:solidFill>
                <a:schemeClr val="tx1"/>
              </a:solidFill>
            </a:endParaRPr>
          </a:p>
        </p:txBody>
      </p:sp>
      <p:sp>
        <p:nvSpPr>
          <p:cNvPr id="58" name="Google Shape;58;p1"/>
          <p:cNvSpPr txBox="1">
            <a:spLocks noGrp="1"/>
          </p:cNvSpPr>
          <p:nvPr>
            <p:ph type="subTitle" idx="1"/>
          </p:nvPr>
        </p:nvSpPr>
        <p:spPr>
          <a:xfrm>
            <a:off x="886694" y="4994576"/>
            <a:ext cx="5859835" cy="86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2000" dirty="0">
                <a:solidFill>
                  <a:schemeClr val="tx1"/>
                </a:solidFill>
              </a:rPr>
              <a:t>110065471  Lin-Fan Gong</a:t>
            </a:r>
          </a:p>
          <a:p>
            <a:endParaRPr lang="en-US" altLang="zh-CN" sz="1400" dirty="0">
              <a:solidFill>
                <a:schemeClr val="tx1"/>
              </a:solidFill>
            </a:endParaRPr>
          </a:p>
          <a:p>
            <a:pPr algn="r"/>
            <a:r>
              <a:rPr lang="en-US" altLang="zh-CN" sz="1400" dirty="0">
                <a:solidFill>
                  <a:schemeClr val="tx1"/>
                </a:solidFill>
              </a:rPr>
              <a:t>2022.06.20</a:t>
            </a:r>
            <a:endParaRPr lang="zh-CN" altLang="en-US" sz="1400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999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7BDC94-89E0-48A5-A8A9-D84CD1FE7D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879" y="1078352"/>
            <a:ext cx="6740433" cy="1046440"/>
          </a:xfrm>
        </p:spPr>
        <p:txBody>
          <a:bodyPr/>
          <a:lstStyle/>
          <a:p>
            <a:r>
              <a:rPr lang="en-US" altLang="zh-CN" sz="2400" dirty="0">
                <a:solidFill>
                  <a:schemeClr val="tx1"/>
                </a:solidFill>
              </a:rPr>
              <a:t>Improved Model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98BDFE-5CA8-4F87-9727-E584ACB1E09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dirty="0"/>
          </a:p>
        </p:txBody>
      </p:sp>
      <p:sp>
        <p:nvSpPr>
          <p:cNvPr id="19" name="文本占位符 18">
            <a:extLst>
              <a:ext uri="{FF2B5EF4-FFF2-40B4-BE49-F238E27FC236}">
                <a16:creationId xmlns:a16="http://schemas.microsoft.com/office/drawing/2014/main" id="{77CB4193-9B3C-CEFF-601A-51D81A7F6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363" y="1818741"/>
            <a:ext cx="8194876" cy="2915117"/>
          </a:xfrm>
        </p:spPr>
        <p:txBody>
          <a:bodyPr/>
          <a:lstStyle/>
          <a:p>
            <a:r>
              <a:rPr lang="en-US" altLang="zh-CN" sz="1200" dirty="0"/>
              <a:t>(batch, H, W,  feature map)</a:t>
            </a:r>
            <a:endParaRPr lang="zh-CN" altLang="en-US" sz="1200" dirty="0"/>
          </a:p>
        </p:txBody>
      </p:sp>
      <p:pic>
        <p:nvPicPr>
          <p:cNvPr id="7" name="图片 6" descr="图示&#10;&#10;描述已自动生成">
            <a:extLst>
              <a:ext uri="{FF2B5EF4-FFF2-40B4-BE49-F238E27FC236}">
                <a16:creationId xmlns:a16="http://schemas.microsoft.com/office/drawing/2014/main" id="{CBD1E235-7BAB-2596-45EE-9AEB5AB6B7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480"/>
          <a:stretch/>
        </p:blipFill>
        <p:spPr>
          <a:xfrm>
            <a:off x="92405" y="2221257"/>
            <a:ext cx="3172714" cy="4453620"/>
          </a:xfrm>
          <a:prstGeom prst="rect">
            <a:avLst/>
          </a:prstGeom>
        </p:spPr>
      </p:pic>
      <p:pic>
        <p:nvPicPr>
          <p:cNvPr id="22" name="图片 21" descr="图示&#10;&#10;描述已自动生成">
            <a:extLst>
              <a:ext uri="{FF2B5EF4-FFF2-40B4-BE49-F238E27FC236}">
                <a16:creationId xmlns:a16="http://schemas.microsoft.com/office/drawing/2014/main" id="{D7A97B71-C037-0E27-677F-F471FA71AE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272" b="13262"/>
          <a:stretch/>
        </p:blipFill>
        <p:spPr>
          <a:xfrm>
            <a:off x="3117623" y="279588"/>
            <a:ext cx="2908756" cy="6298824"/>
          </a:xfrm>
          <a:prstGeom prst="rect">
            <a:avLst/>
          </a:prstGeom>
        </p:spPr>
      </p:pic>
      <p:pic>
        <p:nvPicPr>
          <p:cNvPr id="20" name="图片 19" descr="图示&#10;&#10;描述已自动生成">
            <a:extLst>
              <a:ext uri="{FF2B5EF4-FFF2-40B4-BE49-F238E27FC236}">
                <a16:creationId xmlns:a16="http://schemas.microsoft.com/office/drawing/2014/main" id="{0DBD63CA-3F1A-FF82-0A3A-6300A1D28E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524"/>
          <a:stretch/>
        </p:blipFill>
        <p:spPr>
          <a:xfrm>
            <a:off x="5878883" y="3517316"/>
            <a:ext cx="3131200" cy="157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929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E59ABE-590E-4F1E-A5D2-96C5E30B7E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2400" dirty="0">
                <a:solidFill>
                  <a:schemeClr val="tx1"/>
                </a:solidFill>
              </a:rPr>
              <a:t>Accuracy(EO)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1D6522-CD07-460C-ACC5-DE81CF5E2C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B0619F-D488-49A0-944A-28521663BD2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A2BB26A-87A7-56C2-A675-22DC62DF2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697" y="1937386"/>
            <a:ext cx="4757161" cy="3567871"/>
          </a:xfrm>
          <a:prstGeom prst="rect">
            <a:avLst/>
          </a:prstGeom>
        </p:spPr>
      </p:pic>
      <p:pic>
        <p:nvPicPr>
          <p:cNvPr id="10" name="图片 9" descr="图表&#10;&#10;中度可信度描述已自动生成">
            <a:extLst>
              <a:ext uri="{FF2B5EF4-FFF2-40B4-BE49-F238E27FC236}">
                <a16:creationId xmlns:a16="http://schemas.microsoft.com/office/drawing/2014/main" id="{D1925D6E-D63B-ECF2-F954-46F99963E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305" y="694707"/>
            <a:ext cx="4035486" cy="302661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B7C573D-6EBE-9755-AACF-78EABEA101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5305" y="3761139"/>
            <a:ext cx="4035486" cy="302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848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E59ABE-590E-4F1E-A5D2-96C5E30B7E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2400" dirty="0">
                <a:solidFill>
                  <a:schemeClr val="tx1"/>
                </a:solidFill>
              </a:rPr>
              <a:t>Accuracy(EC)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1D6522-CD07-460C-ACC5-DE81CF5E2C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B0619F-D488-49A0-944A-28521663BD2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6" name="图片 5" descr="图表, 树状图&#10;&#10;描述已自动生成">
            <a:extLst>
              <a:ext uri="{FF2B5EF4-FFF2-40B4-BE49-F238E27FC236}">
                <a16:creationId xmlns:a16="http://schemas.microsoft.com/office/drawing/2014/main" id="{323C3FB6-95C5-590B-EADB-67F96EEE2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10541"/>
            <a:ext cx="5019132" cy="3764349"/>
          </a:xfrm>
          <a:prstGeom prst="rect">
            <a:avLst/>
          </a:prstGeom>
        </p:spPr>
      </p:pic>
      <p:pic>
        <p:nvPicPr>
          <p:cNvPr id="10" name="图片 9" descr="图表, 直方图&#10;&#10;描述已自动生成">
            <a:extLst>
              <a:ext uri="{FF2B5EF4-FFF2-40B4-BE49-F238E27FC236}">
                <a16:creationId xmlns:a16="http://schemas.microsoft.com/office/drawing/2014/main" id="{F185687D-D02D-DB5D-61FD-77E610523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479723"/>
            <a:ext cx="4094751" cy="3071063"/>
          </a:xfrm>
          <a:prstGeom prst="rect">
            <a:avLst/>
          </a:prstGeom>
        </p:spPr>
      </p:pic>
      <p:pic>
        <p:nvPicPr>
          <p:cNvPr id="13" name="图片 12" descr="图表, 直方图&#10;&#10;描述已自动生成">
            <a:extLst>
              <a:ext uri="{FF2B5EF4-FFF2-40B4-BE49-F238E27FC236}">
                <a16:creationId xmlns:a16="http://schemas.microsoft.com/office/drawing/2014/main" id="{1D89AACA-4F10-506A-68EA-1B26BA27F1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616734"/>
            <a:ext cx="4094751" cy="307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235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462DB1-6ECE-5AC5-8913-AF55406401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2400" dirty="0">
                <a:solidFill>
                  <a:schemeClr val="tx1"/>
                </a:solidFill>
              </a:rPr>
              <a:t>DEMO (EO)</a:t>
            </a:r>
            <a:endParaRPr lang="zh-CN" altLang="en-US" sz="240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90BA7C-4C2C-3601-1D0E-2B97D02CED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6405D61-936A-29AA-AF35-A3174BA7525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dirty="0"/>
          </a:p>
        </p:txBody>
      </p:sp>
      <p:pic>
        <p:nvPicPr>
          <p:cNvPr id="5" name="宫~3">
            <a:hlinkClick r:id="" action="ppaction://media"/>
            <a:extLst>
              <a:ext uri="{FF2B5EF4-FFF2-40B4-BE49-F238E27FC236}">
                <a16:creationId xmlns:a16="http://schemas.microsoft.com/office/drawing/2014/main" id="{D1E4CEA5-70A6-AC7B-C889-A87C6DAC6C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6037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351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6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A2F980-3781-440A-A5E2-396E6B541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562" y="1489435"/>
            <a:ext cx="8194876" cy="4547571"/>
          </a:xfrm>
        </p:spPr>
        <p:txBody>
          <a:bodyPr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Classification of brain waves in migraine(CM) and normal(CTL) subjects by machine learning.</a:t>
            </a:r>
            <a:br>
              <a:rPr lang="en-US" altLang="zh-CN" sz="2400" dirty="0">
                <a:solidFill>
                  <a:schemeClr val="tx1"/>
                </a:solidFill>
              </a:rPr>
            </a:br>
            <a:br>
              <a:rPr lang="en-US" altLang="zh-CN" sz="2400" dirty="0">
                <a:solidFill>
                  <a:schemeClr val="tx1"/>
                </a:solidFill>
              </a:rPr>
            </a:br>
            <a:br>
              <a:rPr lang="en-US" altLang="zh-CN" sz="2400" dirty="0">
                <a:solidFill>
                  <a:schemeClr val="tx1"/>
                </a:solidFill>
              </a:rPr>
            </a:br>
            <a:r>
              <a:rPr lang="en-US" altLang="zh-CN" sz="2000" dirty="0">
                <a:solidFill>
                  <a:schemeClr val="tx1"/>
                </a:solidFill>
              </a:rPr>
              <a:t>CTL: 88    CM: 150</a:t>
            </a:r>
            <a:br>
              <a:rPr lang="en-US" altLang="zh-CN" sz="2000" dirty="0">
                <a:solidFill>
                  <a:schemeClr val="tx1"/>
                </a:solidFill>
              </a:rPr>
            </a:br>
            <a:br>
              <a:rPr lang="en-US" altLang="zh-CN" sz="2000" dirty="0">
                <a:solidFill>
                  <a:schemeClr val="tx1"/>
                </a:solidFill>
              </a:rPr>
            </a:br>
            <a:br>
              <a:rPr lang="en-US" altLang="zh-CN" sz="2000" dirty="0">
                <a:solidFill>
                  <a:schemeClr val="tx1"/>
                </a:solidFill>
              </a:rPr>
            </a:br>
            <a:r>
              <a:rPr lang="en-US" altLang="zh-CN" sz="2000" dirty="0">
                <a:solidFill>
                  <a:schemeClr val="tx1"/>
                </a:solidFill>
              </a:rPr>
              <a:t>training: 6</a:t>
            </a:r>
            <a:br>
              <a:rPr lang="en-US" altLang="zh-CN" sz="2000" dirty="0">
                <a:solidFill>
                  <a:schemeClr val="tx1"/>
                </a:solidFill>
              </a:rPr>
            </a:br>
            <a:r>
              <a:rPr lang="en-US" altLang="zh-CN" sz="2000" dirty="0">
                <a:solidFill>
                  <a:schemeClr val="tx1"/>
                </a:solidFill>
              </a:rPr>
              <a:t>validation: 2</a:t>
            </a:r>
            <a:br>
              <a:rPr lang="en-US" altLang="zh-CN" sz="2000" dirty="0">
                <a:solidFill>
                  <a:schemeClr val="tx1"/>
                </a:solidFill>
              </a:rPr>
            </a:br>
            <a:r>
              <a:rPr lang="en-US" altLang="zh-CN" sz="2000" dirty="0">
                <a:solidFill>
                  <a:schemeClr val="tx1"/>
                </a:solidFill>
              </a:rPr>
              <a:t>test:2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48CD918-27F3-4660-8045-A7D50A02069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738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7BAD4C-4361-4D72-8B0E-ACD0E68655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2400" dirty="0">
                <a:solidFill>
                  <a:schemeClr val="tx1"/>
                </a:solidFill>
              </a:rPr>
              <a:t>Raw Data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5E001A-0B3B-4769-AAC8-5C3C42F479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B7F167-0404-4AC4-93A7-8CE8959DFE8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3BE99A9-091A-46FE-8813-C4A5E1A36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20" y="1877113"/>
            <a:ext cx="8150159" cy="3875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115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08A9B2-25BD-40FC-B23D-AB36126CCC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2400" dirty="0">
                <a:solidFill>
                  <a:schemeClr val="tx1"/>
                </a:solidFill>
              </a:rPr>
              <a:t>Sensors</a:t>
            </a:r>
            <a:br>
              <a:rPr lang="en-US" altLang="zh-CN" sz="2000" dirty="0">
                <a:solidFill>
                  <a:schemeClr val="tx1"/>
                </a:solidFill>
              </a:rPr>
            </a:br>
            <a:r>
              <a:rPr lang="en-US" altLang="zh-CN" sz="1400" dirty="0">
                <a:solidFill>
                  <a:schemeClr val="tx1"/>
                </a:solidFill>
              </a:rPr>
              <a:t>The red represents the padding channel.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F5B753-171A-4527-8191-03B3A8D9273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ACDF15B-B478-4A92-BE95-1BB8AF31D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5530" y="2152266"/>
            <a:ext cx="4412940" cy="439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538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7026A5-3E13-49D4-81E3-B44FF8ED93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2000" dirty="0">
                <a:solidFill>
                  <a:schemeClr val="tx1"/>
                </a:solidFill>
              </a:rPr>
              <a:t>Duration = 2.0</a:t>
            </a:r>
            <a:br>
              <a:rPr lang="en-US" altLang="zh-CN" sz="2000" dirty="0">
                <a:solidFill>
                  <a:schemeClr val="tx1"/>
                </a:solidFill>
              </a:rPr>
            </a:br>
            <a:r>
              <a:rPr lang="en-US" altLang="zh-CN" sz="2000" dirty="0">
                <a:solidFill>
                  <a:schemeClr val="tx1"/>
                </a:solidFill>
              </a:rPr>
              <a:t>Overlap = 0.0</a:t>
            </a:r>
            <a:br>
              <a:rPr lang="en-US" altLang="zh-CN" sz="2000" dirty="0">
                <a:solidFill>
                  <a:schemeClr val="tx1"/>
                </a:solidFill>
              </a:rPr>
            </a:br>
            <a:r>
              <a:rPr lang="en-US" altLang="zh-CN" sz="1400" dirty="0">
                <a:solidFill>
                  <a:schemeClr val="tx1"/>
                </a:solidFill>
              </a:rPr>
              <a:t>Cut the raw in 2sec.</a:t>
            </a:r>
            <a:br>
              <a:rPr lang="zh-CN" altLang="en-US" sz="2000" dirty="0"/>
            </a:br>
            <a:endParaRPr lang="zh-CN" altLang="en-US" sz="2000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AAEB8C-539E-4935-8B40-32DD0F57024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E218BE1-F86A-4314-AFE6-480E9B0BA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072" y="2447396"/>
            <a:ext cx="8245855" cy="373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106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4F032E-6513-47E0-A364-E242B31ACD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z="2400" dirty="0">
                <a:solidFill>
                  <a:schemeClr val="tx1"/>
                </a:solidFill>
              </a:rPr>
              <a:t>EEG Net</a:t>
            </a:r>
            <a:br>
              <a:rPr lang="en-US" altLang="zh-CN" sz="2400" dirty="0">
                <a:solidFill>
                  <a:schemeClr val="tx1"/>
                </a:solidFill>
              </a:rPr>
            </a:b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B63740-E7B5-4430-8003-2ED18ABF1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525" y="2988456"/>
            <a:ext cx="6098354" cy="2386814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653B39-E41B-47B1-A843-14F0F0F9EA34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168C945-9D3A-4F63-B71D-0291FA1322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973" y="2152266"/>
            <a:ext cx="7164053" cy="4028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409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279E15-09C8-40E1-B1D0-1D6873AA6154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2D6A8240-F8BA-4050-A94B-F5FC8E6CE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360" y="1396053"/>
            <a:ext cx="6740433" cy="1046440"/>
          </a:xfrm>
        </p:spPr>
        <p:txBody>
          <a:bodyPr/>
          <a:lstStyle/>
          <a:p>
            <a:r>
              <a:rPr lang="en-US" altLang="zh-CN" sz="2400" dirty="0">
                <a:solidFill>
                  <a:schemeClr val="tx1"/>
                </a:solidFill>
              </a:rPr>
              <a:t>Accuracy(EEGNET_EO)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pic>
        <p:nvPicPr>
          <p:cNvPr id="23" name="图片 22" descr="图表, 树状图&#10;&#10;描述已自动生成">
            <a:extLst>
              <a:ext uri="{FF2B5EF4-FFF2-40B4-BE49-F238E27FC236}">
                <a16:creationId xmlns:a16="http://schemas.microsoft.com/office/drawing/2014/main" id="{28636A37-5596-3897-C17A-91F715D14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9570"/>
            <a:ext cx="5257060" cy="3942795"/>
          </a:xfrm>
          <a:prstGeom prst="rect">
            <a:avLst/>
          </a:prstGeom>
        </p:spPr>
      </p:pic>
      <p:pic>
        <p:nvPicPr>
          <p:cNvPr id="25" name="图片 24" descr="图表, 直方图&#10;&#10;描述已自动生成">
            <a:extLst>
              <a:ext uri="{FF2B5EF4-FFF2-40B4-BE49-F238E27FC236}">
                <a16:creationId xmlns:a16="http://schemas.microsoft.com/office/drawing/2014/main" id="{2EEABD24-1706-CD87-6BC3-2BE559BFD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2" y="3606657"/>
            <a:ext cx="4031224" cy="3023419"/>
          </a:xfrm>
          <a:prstGeom prst="rect">
            <a:avLst/>
          </a:prstGeom>
        </p:spPr>
      </p:pic>
      <p:pic>
        <p:nvPicPr>
          <p:cNvPr id="27" name="图片 26" descr="图表, 折线图&#10;&#10;描述已自动生成">
            <a:extLst>
              <a:ext uri="{FF2B5EF4-FFF2-40B4-BE49-F238E27FC236}">
                <a16:creationId xmlns:a16="http://schemas.microsoft.com/office/drawing/2014/main" id="{AE59C661-FF7D-529D-AC78-A498A35DAA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795340"/>
            <a:ext cx="4031225" cy="302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71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279E15-09C8-40E1-B1D0-1D6873AA6154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2D6A8240-F8BA-4050-A94B-F5FC8E6CE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766" y="1409450"/>
            <a:ext cx="6740433" cy="1046440"/>
          </a:xfrm>
        </p:spPr>
        <p:txBody>
          <a:bodyPr/>
          <a:lstStyle/>
          <a:p>
            <a:r>
              <a:rPr lang="en-US" altLang="zh-CN" sz="2400" dirty="0">
                <a:solidFill>
                  <a:schemeClr val="tx1"/>
                </a:solidFill>
              </a:rPr>
              <a:t>Accuracy(EEGNET_EC)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pic>
        <p:nvPicPr>
          <p:cNvPr id="9" name="图片 8" descr="图表, 树状图&#10;&#10;描述已自动生成">
            <a:extLst>
              <a:ext uri="{FF2B5EF4-FFF2-40B4-BE49-F238E27FC236}">
                <a16:creationId xmlns:a16="http://schemas.microsoft.com/office/drawing/2014/main" id="{3CA61F18-01D0-231D-E15E-AC79BB3B9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2009"/>
            <a:ext cx="5246498" cy="3934874"/>
          </a:xfrm>
          <a:prstGeom prst="rect">
            <a:avLst/>
          </a:prstGeom>
        </p:spPr>
      </p:pic>
      <p:pic>
        <p:nvPicPr>
          <p:cNvPr id="11" name="图片 10" descr="图表, 直方图&#10;&#10;描述已自动生成">
            <a:extLst>
              <a:ext uri="{FF2B5EF4-FFF2-40B4-BE49-F238E27FC236}">
                <a16:creationId xmlns:a16="http://schemas.microsoft.com/office/drawing/2014/main" id="{C88D240C-72F8-CD5A-8DDB-7F8D8F1E7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649872"/>
            <a:ext cx="4100052" cy="3075039"/>
          </a:xfrm>
          <a:prstGeom prst="rect">
            <a:avLst/>
          </a:prstGeom>
        </p:spPr>
      </p:pic>
      <p:pic>
        <p:nvPicPr>
          <p:cNvPr id="13" name="图片 12" descr="图表, 折线图&#10;&#10;描述已自动生成">
            <a:extLst>
              <a:ext uri="{FF2B5EF4-FFF2-40B4-BE49-F238E27FC236}">
                <a16:creationId xmlns:a16="http://schemas.microsoft.com/office/drawing/2014/main" id="{24CFAE15-2CF8-8133-0EC4-8B0521B57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789241"/>
            <a:ext cx="4100052" cy="307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951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2704D1-82E9-4D8D-99AE-2D927B8DF5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ibre Baskerville" panose="02010600030101010101" charset="0"/>
                <a:ea typeface="JetBrains Mono"/>
              </a:rPr>
              <a:t>categorical_crossentropy</a:t>
            </a:r>
            <a:b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ibre Baskerville" panose="02010600030101010101" charset="0"/>
                <a:ea typeface="JetBrains Mono"/>
              </a:rPr>
            </a:br>
            <a:endParaRPr lang="zh-CN" altLang="en-US" sz="200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D167B6-A3F2-4654-B753-157FEED5B1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91A90DC-AEC6-44DF-AD76-32B22210AFD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zh-CN" sz="1000" dirty="0">
                <a:solidFill>
                  <a:schemeClr val="tx1"/>
                </a:solidFill>
              </a:rPr>
              <a:t>2022.06.20</a:t>
            </a:r>
            <a:endParaRPr lang="zh-CN" altLang="en-US" sz="1000" dirty="0">
              <a:solidFill>
                <a:schemeClr val="tx1"/>
              </a:solidFill>
            </a:endParaRPr>
          </a:p>
          <a:p>
            <a:endParaRPr lang="zh-CN" altLang="en-US" sz="1000" dirty="0">
              <a:solidFill>
                <a:schemeClr val="tx1"/>
              </a:solidFill>
            </a:endParaRPr>
          </a:p>
        </p:txBody>
      </p:sp>
      <p:pic>
        <p:nvPicPr>
          <p:cNvPr id="3074" name="Picture 2" descr="在这里插入图片描述">
            <a:extLst>
              <a:ext uri="{FF2B5EF4-FFF2-40B4-BE49-F238E27FC236}">
                <a16:creationId xmlns:a16="http://schemas.microsoft.com/office/drawing/2014/main" id="{7F3BDDFB-47AB-4F8A-A242-1A241D96F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135" y="2444809"/>
            <a:ext cx="6395730" cy="2632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679609"/>
      </p:ext>
    </p:extLst>
  </p:cSld>
  <p:clrMapOvr>
    <a:masterClrMapping/>
  </p:clrMapOvr>
</p:sld>
</file>

<file path=ppt/theme/theme1.xml><?xml version="1.0" encoding="utf-8"?>
<a:theme xmlns:a="http://schemas.openxmlformats.org/drawingml/2006/main" name="UTS">
  <a:themeElements>
    <a:clrScheme name="UTS_2017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F4BEB"/>
      </a:accent1>
      <a:accent2>
        <a:srgbClr val="FF2305"/>
      </a:accent2>
      <a:accent3>
        <a:srgbClr val="323232"/>
      </a:accent3>
      <a:accent4>
        <a:srgbClr val="B2B2B2"/>
      </a:accent4>
      <a:accent5>
        <a:srgbClr val="EBEBEB"/>
      </a:accent5>
      <a:accent6>
        <a:srgbClr val="FF9600"/>
      </a:accent6>
      <a:hlink>
        <a:srgbClr val="09D369"/>
      </a:hlink>
      <a:folHlink>
        <a:srgbClr val="0F4BE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1528</TotalTime>
  <Words>130</Words>
  <Application>Microsoft Office PowerPoint</Application>
  <PresentationFormat>全屏显示(4:3)</PresentationFormat>
  <Paragraphs>29</Paragraphs>
  <Slides>13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6" baseType="lpstr">
      <vt:lpstr>Arial</vt:lpstr>
      <vt:lpstr>Libre Baskerville</vt:lpstr>
      <vt:lpstr>UTS</vt:lpstr>
      <vt:lpstr>BCI Final Project</vt:lpstr>
      <vt:lpstr>Classification of brain waves in migraine(CM) and normal(CTL) subjects by machine learning.   CTL: 88    CM: 150   training: 6 validation: 2 test:2</vt:lpstr>
      <vt:lpstr>Raw Data</vt:lpstr>
      <vt:lpstr>Sensors The red represents the padding channel.</vt:lpstr>
      <vt:lpstr>Duration = 2.0 Overlap = 0.0 Cut the raw in 2sec. </vt:lpstr>
      <vt:lpstr>EEG Net </vt:lpstr>
      <vt:lpstr>Accuracy(EEGNET_EO)</vt:lpstr>
      <vt:lpstr>Accuracy(EEGNET_EC)</vt:lpstr>
      <vt:lpstr>categorical_crossentropy </vt:lpstr>
      <vt:lpstr>Improved Model</vt:lpstr>
      <vt:lpstr>Accuracy(EO)</vt:lpstr>
      <vt:lpstr>Accuracy(EC)</vt:lpstr>
      <vt:lpstr>DEMO (EO)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0218 Report</dc:title>
  <dc:creator>laurel</dc:creator>
  <cp:lastModifiedBy>宮臨凡</cp:lastModifiedBy>
  <cp:revision>14</cp:revision>
  <dcterms:created xsi:type="dcterms:W3CDTF">2002-11-25T03:03:57Z</dcterms:created>
  <dcterms:modified xsi:type="dcterms:W3CDTF">2022-06-20T09:27:39Z</dcterms:modified>
</cp:coreProperties>
</file>